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0"/>
  </p:notesMasterIdLst>
  <p:sldIdLst>
    <p:sldId id="257" r:id="rId2"/>
    <p:sldId id="258" r:id="rId3"/>
    <p:sldId id="259" r:id="rId4"/>
    <p:sldId id="260" r:id="rId5"/>
    <p:sldId id="261" r:id="rId6"/>
    <p:sldId id="263" r:id="rId7"/>
    <p:sldId id="262" r:id="rId8"/>
    <p:sldId id="264" r:id="rId9"/>
  </p:sldIdLst>
  <p:sldSz cx="12192000" cy="6858000"/>
  <p:notesSz cx="6858000" cy="9144000"/>
  <p:embeddedFontLst>
    <p:embeddedFont>
      <p:font typeface="Cambria Math" panose="02040503050406030204" pitchFamily="18" charset="0"/>
      <p:regular r:id="rId11"/>
    </p:embeddedFont>
    <p:embeddedFont>
      <p:font typeface="CMU Serif" panose="02000603000000000000" pitchFamily="2" charset="0"/>
      <p:regular r:id="rId12"/>
      <p:italic r:id="rId13"/>
    </p:embeddedFont>
    <p:embeddedFont>
      <p:font typeface="Figtree" panose="02010600030101010101" charset="0"/>
      <p:regular r:id="rId14"/>
      <p:bold r:id="rId15"/>
      <p:italic r:id="rId16"/>
      <p:boldItalic r:id="rId17"/>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32EF5-6ED3-4569-BB19-5105C3E0008B}" v="867" dt="2024-02-23T08:30:16.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6327"/>
  </p:normalViewPr>
  <p:slideViewPr>
    <p:cSldViewPr snapToGrid="0">
      <p:cViewPr varScale="1">
        <p:scale>
          <a:sx n="155" d="100"/>
          <a:sy n="155" d="100"/>
        </p:scale>
        <p:origin x="16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2024-02-23</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2024-02-23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2024-02-23</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2024-02-23</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2024-02-23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2024-02-23</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2024-02-23</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2024-02-23</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2024-02-23</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2024-02-23</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2024-02-23</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2024-02-23</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2024-02-23</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2024-02-23</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2024-02-23</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2024-02-23</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2024-02-23</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2024-02-23</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2.wav"/><Relationship Id="rId7" Type="http://schemas.openxmlformats.org/officeDocument/2006/relationships/slideLayout" Target="../slideLayouts/slideLayout35.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C6C38-31D9-E529-6294-EB55680A0218}"/>
              </a:ext>
            </a:extLst>
          </p:cNvPr>
          <p:cNvSpPr>
            <a:spLocks noGrp="1"/>
          </p:cNvSpPr>
          <p:nvPr>
            <p:ph type="ctrTitle"/>
          </p:nvPr>
        </p:nvSpPr>
        <p:spPr>
          <a:xfrm>
            <a:off x="1695855" y="3204911"/>
            <a:ext cx="8798701" cy="1654175"/>
          </a:xfrm>
        </p:spPr>
        <p:txBody>
          <a:bodyPr/>
          <a:lstStyle/>
          <a:p>
            <a:r>
              <a:rPr lang="en-US" altLang="zh-CN" sz="4000" dirty="0">
                <a:latin typeface="CMU Serif" panose="02000603000000000000" pitchFamily="2" charset="0"/>
                <a:ea typeface="CMU Serif" panose="02000603000000000000" pitchFamily="2" charset="0"/>
                <a:cs typeface="CMU Serif" panose="02000603000000000000" pitchFamily="2" charset="0"/>
              </a:rPr>
              <a:t>EQ2401 Adaptive Signal Processing</a:t>
            </a:r>
            <a:br>
              <a:rPr lang="en-US" altLang="zh-CN" sz="4000" dirty="0">
                <a:latin typeface="CMU Serif" panose="02000603000000000000" pitchFamily="2" charset="0"/>
                <a:ea typeface="CMU Serif" panose="02000603000000000000" pitchFamily="2" charset="0"/>
                <a:cs typeface="CMU Serif" panose="02000603000000000000" pitchFamily="2" charset="0"/>
              </a:rPr>
            </a:br>
            <a:r>
              <a:rPr lang="en-US" altLang="zh-CN" sz="4000" dirty="0">
                <a:latin typeface="CMU Serif" panose="02000603000000000000" pitchFamily="2" charset="0"/>
                <a:ea typeface="CMU Serif" panose="02000603000000000000" pitchFamily="2" charset="0"/>
                <a:cs typeface="CMU Serif" panose="02000603000000000000" pitchFamily="2" charset="0"/>
              </a:rPr>
              <a:t>Project 2</a:t>
            </a:r>
            <a:endParaRPr lang="zh-CN" altLang="en-US" sz="40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AED0548B-8C60-FB06-1F50-34409CEEA845}"/>
              </a:ext>
            </a:extLst>
          </p:cNvPr>
          <p:cNvSpPr>
            <a:spLocks noGrp="1"/>
          </p:cNvSpPr>
          <p:nvPr>
            <p:ph type="subTitle" idx="1"/>
          </p:nvPr>
        </p:nvSpPr>
        <p:spPr>
          <a:xfrm>
            <a:off x="2011695" y="5039560"/>
            <a:ext cx="7926387" cy="461962"/>
          </a:xfrm>
        </p:spPr>
        <p:txBody>
          <a:bodyPr/>
          <a:lstStyle/>
          <a:p>
            <a:r>
              <a:rPr lang="en-US" altLang="zh-CN" dirty="0">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latin typeface="CMU Serif" panose="02000603000000000000" pitchFamily="2" charset="0"/>
                <a:ea typeface="CMU Serif" panose="02000603000000000000" pitchFamily="2" charset="0"/>
                <a:cs typeface="CMU Serif" panose="02000603000000000000" pitchFamily="2" charset="0"/>
              </a:rPr>
              <a:t>Boyue</a:t>
            </a:r>
            <a:r>
              <a:rPr lang="en-US" altLang="zh-CN" dirty="0">
                <a:latin typeface="CMU Serif" panose="02000603000000000000" pitchFamily="2" charset="0"/>
                <a:ea typeface="CMU Serif" panose="02000603000000000000" pitchFamily="2" charset="0"/>
                <a:cs typeface="CMU Serif" panose="02000603000000000000" pitchFamily="2" charset="0"/>
              </a:rPr>
              <a:t> Jiang</a:t>
            </a:r>
            <a:endParaRPr lang="zh-CN" altLang="en-US" dirty="0">
              <a:latin typeface="CMU Serif" panose="02000603000000000000" pitchFamily="2" charset="0"/>
              <a:cs typeface="CMU Serif" panose="02000603000000000000" pitchFamily="2" charset="0"/>
            </a:endParaRPr>
          </a:p>
        </p:txBody>
      </p:sp>
      <p:sp>
        <p:nvSpPr>
          <p:cNvPr id="4" name="副标题 2">
            <a:extLst>
              <a:ext uri="{FF2B5EF4-FFF2-40B4-BE49-F238E27FC236}">
                <a16:creationId xmlns:a16="http://schemas.microsoft.com/office/drawing/2014/main" id="{6DF1EE3A-F093-6CBE-3FAE-69F2058B6F6B}"/>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800" i="1" dirty="0"/>
              <a:t>ziyuey@kth.se		boyue@kth.se</a:t>
            </a:r>
            <a:endParaRPr lang="zh-CN" altLang="en-US" sz="1800" i="1" dirty="0"/>
          </a:p>
        </p:txBody>
      </p:sp>
    </p:spTree>
    <p:extLst>
      <p:ext uri="{BB962C8B-B14F-4D97-AF65-F5344CB8AC3E}">
        <p14:creationId xmlns:p14="http://schemas.microsoft.com/office/powerpoint/2010/main" val="247702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2F7084C-F525-4C5E-5E01-178E31F9EF08}"/>
              </a:ext>
            </a:extLst>
          </p:cNvPr>
          <p:cNvSpPr>
            <a:spLocks noGrp="1"/>
          </p:cNvSpPr>
          <p:nvPr>
            <p:ph type="title"/>
          </p:nvPr>
        </p:nvSpPr>
        <p:spPr>
          <a:xfrm>
            <a:off x="600868" y="391784"/>
            <a:ext cx="10990263" cy="568412"/>
          </a:xfrm>
        </p:spPr>
        <p:txBody>
          <a:bodyPr/>
          <a:lstStyle/>
          <a:p>
            <a:pPr algn="r"/>
            <a:r>
              <a:rPr lang="en-US" altLang="zh-CN" dirty="0"/>
              <a:t>Project Description</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F818144-4E1F-306A-8984-9B2DD7C09E64}"/>
                  </a:ext>
                </a:extLst>
              </p:cNvPr>
              <p:cNvSpPr txBox="1"/>
              <p:nvPr/>
            </p:nvSpPr>
            <p:spPr>
              <a:xfrm>
                <a:off x="6366076" y="2161352"/>
                <a:ext cx="5564371" cy="2677656"/>
              </a:xfrm>
              <a:prstGeom prst="rect">
                <a:avLst/>
              </a:prstGeom>
              <a:noFill/>
            </p:spPr>
            <p:txBody>
              <a:bodyPr wrap="square" rtlCol="0">
                <a:spAutoFit/>
              </a:bodyPr>
              <a:lstStyle/>
              <a:p>
                <a:pPr indent="-285750">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oMath>
                </a14:m>
                <a:endParaRPr lang="en-US" altLang="zh-CN" sz="2400" b="0" i="1" dirty="0">
                  <a:latin typeface="Cambria Math" panose="02040503050406030204" pitchFamily="18" charset="0"/>
                </a:endParaRPr>
              </a:p>
              <a:p>
                <a:pPr indent="-285750">
                  <a:buFont typeface="Arial" panose="020B0604020202020204" pitchFamily="34" charset="0"/>
                  <a:buChar char="•"/>
                </a:pPr>
                <a:endParaRPr lang="en-US" altLang="zh-CN" sz="2400" b="0" i="1" dirty="0">
                  <a:latin typeface="Cambria Math" panose="02040503050406030204" pitchFamily="18" charset="0"/>
                </a:endParaRPr>
              </a:p>
              <a:p>
                <a:pPr indent="-285750">
                  <a:buFont typeface="Arial" panose="020B0604020202020204" pitchFamily="34" charset="0"/>
                  <a:buChar char="•"/>
                </a:pPr>
                <a14:m>
                  <m:oMath xmlns:m="http://schemas.openxmlformats.org/officeDocument/2006/math">
                    <m:r>
                      <a:rPr lang="en-US" altLang="zh-CN" sz="2400" b="0" i="1" dirty="0" smtClean="0">
                        <a:latin typeface="Cambria Math" panose="02040503050406030204" pitchFamily="18" charset="0"/>
                      </a:rPr>
                      <m:t>𝑦</m:t>
                    </m:r>
                    <m:r>
                      <a:rPr lang="en-US" altLang="zh-CN" sz="2400" b="1">
                        <a:latin typeface="Cambria Math" panose="02040503050406030204" pitchFamily="18" charset="0"/>
                      </a:rPr>
                      <m:t>⟷</m:t>
                    </m:r>
                  </m:oMath>
                </a14:m>
                <a:r>
                  <a:rPr lang="en-US" altLang="zh-CN" sz="2400" b="1"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Noisy Speech, </a:t>
                </a:r>
                <a14:m>
                  <m:oMath xmlns:m="http://schemas.openxmlformats.org/officeDocument/2006/math">
                    <m:r>
                      <a:rPr lang="en-US" altLang="zh-CN" sz="2400" b="0" i="1" dirty="0" smtClean="0">
                        <a:latin typeface="Cambria Math" panose="02040503050406030204" pitchFamily="18" charset="0"/>
                      </a:rPr>
                      <m:t>𝑥</m:t>
                    </m:r>
                    <m:r>
                      <a:rPr lang="en-US" altLang="zh-CN" sz="2400" b="1">
                        <a:latin typeface="Cambria Math" panose="02040503050406030204" pitchFamily="18" charset="0"/>
                      </a:rPr>
                      <m:t>⟷</m:t>
                    </m:r>
                  </m:oMath>
                </a14:m>
                <a:r>
                  <a:rPr lang="en-US" altLang="zh-CN" sz="2400" b="1"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Speech, </a:t>
                </a:r>
                <a14:m>
                  <m:oMath xmlns:m="http://schemas.openxmlformats.org/officeDocument/2006/math">
                    <m:r>
                      <a:rPr lang="en-US" altLang="zh-CN" sz="2400" b="0" i="1" dirty="0" smtClean="0">
                        <a:latin typeface="Cambria Math" panose="02040503050406030204" pitchFamily="18" charset="0"/>
                      </a:rPr>
                      <m:t>𝑣</m:t>
                    </m:r>
                    <m:r>
                      <a:rPr lang="en-US" altLang="zh-CN" sz="2400" b="1">
                        <a:latin typeface="Cambria Math" panose="02040503050406030204" pitchFamily="18" charset="0"/>
                      </a:rPr>
                      <m:t>⟷</m:t>
                    </m:r>
                  </m:oMath>
                </a14:m>
                <a:r>
                  <a:rPr lang="en-US" altLang="zh-CN" sz="2400" b="1"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Sinusoidal Noise</a:t>
                </a:r>
              </a:p>
              <a:p>
                <a:pPr indent="-285750">
                  <a:buFont typeface="Arial" panose="020B0604020202020204" pitchFamily="34" charset="0"/>
                  <a:buChar char="•"/>
                </a:pPr>
                <a:endParaRPr lang="en-US" altLang="zh-CN" sz="2400" b="1"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Task: To reduce the sinusoidal noise </a:t>
                </a:r>
                <a14:m>
                  <m:oMath xmlns:m="http://schemas.openxmlformats.org/officeDocument/2006/math">
                    <m:r>
                      <a:rPr lang="en-US" altLang="zh-CN" sz="2400" b="0" i="1" dirty="0" smtClean="0">
                        <a:latin typeface="Cambria Math" panose="02040503050406030204" pitchFamily="18" charset="0"/>
                      </a:rPr>
                      <m:t>𝑣</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and enhance </a:t>
                </a:r>
                <a14:m>
                  <m:oMath xmlns:m="http://schemas.openxmlformats.org/officeDocument/2006/math">
                    <m:r>
                      <a:rPr lang="en-US" altLang="zh-CN" sz="2400" i="1" dirty="0">
                        <a:latin typeface="Cambria Math" panose="02040503050406030204" pitchFamily="18" charset="0"/>
                      </a:rPr>
                      <m:t>𝑥</m:t>
                    </m:r>
                  </m:oMath>
                </a14:m>
                <a:endParaRPr lang="en-US" altLang="zh-CN" sz="2400" b="1"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8" name="文本框 7">
                <a:extLst>
                  <a:ext uri="{FF2B5EF4-FFF2-40B4-BE49-F238E27FC236}">
                    <a16:creationId xmlns:a16="http://schemas.microsoft.com/office/drawing/2014/main" id="{5F818144-4E1F-306A-8984-9B2DD7C09E64}"/>
                  </a:ext>
                </a:extLst>
              </p:cNvPr>
              <p:cNvSpPr txBox="1">
                <a:spLocks noRot="1" noChangeAspect="1" noMove="1" noResize="1" noEditPoints="1" noAdjustHandles="1" noChangeArrowheads="1" noChangeShapeType="1" noTextEdit="1"/>
              </p:cNvSpPr>
              <p:nvPr/>
            </p:nvSpPr>
            <p:spPr>
              <a:xfrm>
                <a:off x="6366076" y="2161352"/>
                <a:ext cx="5564371" cy="2677656"/>
              </a:xfrm>
              <a:prstGeom prst="rect">
                <a:avLst/>
              </a:prstGeom>
              <a:blipFill>
                <a:blip r:embed="rId2"/>
                <a:stretch>
                  <a:fillRect l="-1424" t="-683" b="-4556"/>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BCBFCD2-61CB-6BFF-2724-588FF0BC834D}"/>
              </a:ext>
            </a:extLst>
          </p:cNvPr>
          <p:cNvPicPr>
            <a:picLocks noChangeAspect="1"/>
          </p:cNvPicPr>
          <p:nvPr/>
        </p:nvPicPr>
        <p:blipFill>
          <a:blip r:embed="rId3"/>
          <a:stretch>
            <a:fillRect/>
          </a:stretch>
        </p:blipFill>
        <p:spPr>
          <a:xfrm>
            <a:off x="0" y="1137079"/>
            <a:ext cx="6255773" cy="4726202"/>
          </a:xfrm>
          <a:prstGeom prst="rect">
            <a:avLst/>
          </a:prstGeom>
        </p:spPr>
      </p:pic>
    </p:spTree>
    <p:extLst>
      <p:ext uri="{BB962C8B-B14F-4D97-AF65-F5344CB8AC3E}">
        <p14:creationId xmlns:p14="http://schemas.microsoft.com/office/powerpoint/2010/main" val="136758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B2211BB8-9560-ECB0-569D-7028A3308800}"/>
              </a:ext>
            </a:extLst>
          </p:cNvPr>
          <p:cNvSpPr>
            <a:spLocks noGrp="1"/>
          </p:cNvSpPr>
          <p:nvPr>
            <p:ph type="title"/>
          </p:nvPr>
        </p:nvSpPr>
        <p:spPr>
          <a:xfrm>
            <a:off x="600868" y="391784"/>
            <a:ext cx="10990263" cy="568412"/>
          </a:xfrm>
        </p:spPr>
        <p:txBody>
          <a:bodyPr/>
          <a:lstStyle/>
          <a:p>
            <a:pPr algn="r"/>
            <a:r>
              <a:rPr lang="en-US" altLang="zh-CN" dirty="0"/>
              <a:t>Adaptive Line Enhancer</a:t>
            </a:r>
            <a:endParaRPr lang="zh-CN" altLang="en-US" dirty="0"/>
          </a:p>
        </p:txBody>
      </p:sp>
      <p:pic>
        <p:nvPicPr>
          <p:cNvPr id="6" name="图片 5" descr="图示&#10;&#10;描述已自动生成">
            <a:extLst>
              <a:ext uri="{FF2B5EF4-FFF2-40B4-BE49-F238E27FC236}">
                <a16:creationId xmlns:a16="http://schemas.microsoft.com/office/drawing/2014/main" id="{6A2F1D90-7F85-B960-799C-3C4F2773E3AF}"/>
              </a:ext>
            </a:extLst>
          </p:cNvPr>
          <p:cNvPicPr>
            <a:picLocks noChangeAspect="1"/>
          </p:cNvPicPr>
          <p:nvPr/>
        </p:nvPicPr>
        <p:blipFill>
          <a:blip r:embed="rId2"/>
          <a:stretch>
            <a:fillRect/>
          </a:stretch>
        </p:blipFill>
        <p:spPr>
          <a:xfrm>
            <a:off x="656465" y="1303561"/>
            <a:ext cx="10879068" cy="4782217"/>
          </a:xfrm>
          <a:prstGeom prst="rect">
            <a:avLst/>
          </a:prstGeom>
        </p:spPr>
      </p:pic>
      <p:sp>
        <p:nvSpPr>
          <p:cNvPr id="7" name="文本框 6">
            <a:extLst>
              <a:ext uri="{FF2B5EF4-FFF2-40B4-BE49-F238E27FC236}">
                <a16:creationId xmlns:a16="http://schemas.microsoft.com/office/drawing/2014/main" id="{B2576661-45DA-80F4-A49A-BA92A2E92FAD}"/>
              </a:ext>
            </a:extLst>
          </p:cNvPr>
          <p:cNvSpPr txBox="1"/>
          <p:nvPr/>
        </p:nvSpPr>
        <p:spPr>
          <a:xfrm>
            <a:off x="3008870" y="3861486"/>
            <a:ext cx="1204784" cy="451022"/>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3037469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7C15E719-79CE-F12E-6887-00B60E4E0944}"/>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Adaptive Filtering</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BA5DDE0-1F32-FA05-9946-97452FBEEA48}"/>
                  </a:ext>
                </a:extLst>
              </p:cNvPr>
              <p:cNvSpPr txBox="1"/>
              <p:nvPr/>
            </p:nvSpPr>
            <p:spPr>
              <a:xfrm>
                <a:off x="298373" y="1559499"/>
                <a:ext cx="11595251" cy="403969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800" b="1" i="1" dirty="0">
                    <a:latin typeface="CMU Serif" panose="02000603000000000000" pitchFamily="2" charset="0"/>
                    <a:ea typeface="CMU Serif" panose="02000603000000000000" pitchFamily="2" charset="0"/>
                    <a:cs typeface="CMU Serif" panose="02000603000000000000" pitchFamily="2" charset="0"/>
                  </a:rPr>
                  <a:t>for</a:t>
                </a:r>
                <a:r>
                  <a:rPr lang="en-US" altLang="zh-CN" sz="2800" i="1"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r>
                      <a:rPr lang="en-US" altLang="zh-CN" sz="2800" b="0" i="1" smtClean="0">
                        <a:latin typeface="Cambria Math" panose="02040503050406030204" pitchFamily="18" charset="0"/>
                        <a:ea typeface="CMU Serif" panose="02000603000000000000" pitchFamily="2" charset="0"/>
                        <a:cs typeface="CMU Serif" panose="02000603000000000000" pitchFamily="2" charset="0"/>
                      </a:rPr>
                      <m:t>𝑛</m:t>
                    </m:r>
                    <m:r>
                      <a:rPr lang="en-US" altLang="zh-CN" sz="2800" b="0" i="1" smtClean="0">
                        <a:latin typeface="Cambria Math" panose="02040503050406030204" pitchFamily="18" charset="0"/>
                        <a:ea typeface="CMU Serif" panose="02000603000000000000" pitchFamily="2" charset="0"/>
                        <a:cs typeface="CMU Serif" panose="02000603000000000000" pitchFamily="2" charset="0"/>
                      </a:rPr>
                      <m:t>=1,2,3,…,</m:t>
                    </m:r>
                  </m:oMath>
                </a14:m>
                <a:r>
                  <a:rPr lang="en-US" altLang="zh-CN" sz="2800" i="1" dirty="0">
                    <a:latin typeface="CMU Serif" panose="02000603000000000000" pitchFamily="2" charset="0"/>
                    <a:ea typeface="CMU Serif" panose="02000603000000000000" pitchFamily="2" charset="0"/>
                    <a:cs typeface="CMU Serif" panose="02000603000000000000" pitchFamily="2" charset="0"/>
                  </a:rPr>
                  <a:t> iterate</a:t>
                </a:r>
              </a:p>
              <a:p>
                <a:pPr marL="800100" lvl="1" indent="-342900">
                  <a:lnSpc>
                    <a:spcPct val="150000"/>
                  </a:lnSpc>
                  <a:buFont typeface="Wingdings" panose="05000000000000000000" pitchFamily="2" charset="2"/>
                  <a:buChar char="Ø"/>
                </a:pPr>
                <a:r>
                  <a:rPr lang="en-US" altLang="zh-CN" sz="2400" dirty="0">
                    <a:latin typeface="CMU Serif" panose="02000603000000000000" pitchFamily="2" charset="0"/>
                    <a:ea typeface="CMU Serif" panose="02000603000000000000" pitchFamily="2" charset="0"/>
                    <a:cs typeface="CMU Serif" panose="02000603000000000000" pitchFamily="2" charset="0"/>
                  </a:rPr>
                  <a:t>For length </a:t>
                </a:r>
                <a14:m>
                  <m:oMath xmlns:m="http://schemas.openxmlformats.org/officeDocument/2006/math">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𝑁</m:t>
                    </m:r>
                  </m:oMath>
                </a14:m>
                <a:r>
                  <a:rPr lang="en-US" altLang="zh-CN" sz="2400" dirty="0">
                    <a:latin typeface="CMU Serif" panose="02000603000000000000" pitchFamily="2" charset="0"/>
                    <a:ea typeface="CMU Serif" panose="02000603000000000000" pitchFamily="2" charset="0"/>
                    <a:cs typeface="CMU Serif" panose="02000603000000000000" pitchFamily="2" charset="0"/>
                  </a:rPr>
                  <a:t> filter, </a:t>
                </a:r>
              </a:p>
              <a:p>
                <a:pPr>
                  <a:lnSpc>
                    <a:spcPct val="150000"/>
                  </a:lnSpc>
                </a:pPr>
                <a:r>
                  <a:rPr lang="en-US" altLang="zh-CN" sz="2400" dirty="0">
                    <a:latin typeface="CMU Serif" panose="02000603000000000000" pitchFamily="2" charset="0"/>
                    <a:ea typeface="CMU Serif" panose="02000603000000000000" pitchFamily="2" charset="0"/>
                    <a:cs typeface="CMU Serif" panose="02000603000000000000" pitchFamily="2" charset="0"/>
                  </a:rPr>
                  <a:t>		choose </a:t>
                </a:r>
                <a14:m>
                  <m:oMath xmlns:m="http://schemas.openxmlformats.org/officeDocument/2006/math">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𝑈</m:t>
                    </m:r>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sSup>
                      <m:sSup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sSupPr>
                      <m:e>
                        <m:d>
                          <m:dPr>
                            <m:begChr m:val="["/>
                            <m:end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𝑦</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−1−</m:t>
                                </m:r>
                                <m:r>
                                  <a:rPr lang="el-GR" altLang="zh-CN" sz="2400" i="1">
                                    <a:latin typeface="Cambria Math" panose="02040503050406030204" pitchFamily="18" charset="0"/>
                                    <a:ea typeface="Cambria Math" panose="02040503050406030204" pitchFamily="18" charset="0"/>
                                    <a:cs typeface="CMU Serif" panose="02000603000000000000" pitchFamily="2" charset="0"/>
                                  </a:rPr>
                                  <m:t>𝛥</m:t>
                                </m:r>
                              </m:e>
                            </m:d>
                            <m:r>
                              <a:rPr lang="en-US" altLang="zh-CN" sz="2400" i="1">
                                <a:latin typeface="Cambria Math" panose="02040503050406030204" pitchFamily="18" charset="0"/>
                                <a:ea typeface="Cambria Math" panose="02040503050406030204" pitchFamily="18" charset="0"/>
                                <a:cs typeface="CMU Serif" panose="02000603000000000000" pitchFamily="2" charset="0"/>
                              </a:rPr>
                              <m:t>  </m:t>
                            </m:r>
                            <m:r>
                              <a:rPr lang="en-US" altLang="zh-CN" sz="2400" i="1">
                                <a:latin typeface="Cambria Math" panose="02040503050406030204" pitchFamily="18" charset="0"/>
                                <a:ea typeface="CMU Serif" panose="02000603000000000000" pitchFamily="2" charset="0"/>
                                <a:cs typeface="CMU Serif" panose="02000603000000000000" pitchFamily="2" charset="0"/>
                              </a:rPr>
                              <m:t>𝑦</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−2−</m:t>
                                </m:r>
                                <m:r>
                                  <a:rPr lang="el-GR" altLang="zh-CN" sz="2400" i="1">
                                    <a:latin typeface="Cambria Math" panose="02040503050406030204" pitchFamily="18" charset="0"/>
                                    <a:ea typeface="Cambria Math" panose="02040503050406030204" pitchFamily="18" charset="0"/>
                                    <a:cs typeface="CMU Serif" panose="02000603000000000000" pitchFamily="2" charset="0"/>
                                  </a:rPr>
                                  <m:t>𝛥</m:t>
                                </m:r>
                              </m:e>
                            </m:d>
                            <m:r>
                              <a:rPr lang="en-US" altLang="zh-CN" sz="2400" i="1">
                                <a:latin typeface="Cambria Math" panose="02040503050406030204" pitchFamily="18" charset="0"/>
                                <a:ea typeface="Cambria Math" panose="02040503050406030204" pitchFamily="18" charset="0"/>
                                <a:cs typeface="CMU Serif" panose="02000603000000000000" pitchFamily="2" charset="0"/>
                              </a:rPr>
                              <m:t>  …  </m:t>
                            </m:r>
                            <m:r>
                              <a:rPr lang="en-US" altLang="zh-CN" sz="2400" i="1">
                                <a:latin typeface="Cambria Math" panose="02040503050406030204" pitchFamily="18" charset="0"/>
                                <a:ea typeface="CMU Serif" panose="02000603000000000000" pitchFamily="2" charset="0"/>
                                <a:cs typeface="CMU Serif" panose="02000603000000000000" pitchFamily="2" charset="0"/>
                              </a:rPr>
                              <m:t>𝑦</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m:t>
                                </m:r>
                                <m:r>
                                  <a:rPr lang="en-US" altLang="zh-CN" sz="2400" i="1">
                                    <a:latin typeface="Cambria Math" panose="02040503050406030204" pitchFamily="18" charset="0"/>
                                    <a:ea typeface="CMU Serif" panose="02000603000000000000" pitchFamily="2" charset="0"/>
                                    <a:cs typeface="CMU Serif" panose="02000603000000000000" pitchFamily="2" charset="0"/>
                                  </a:rPr>
                                  <m:t>𝑁</m:t>
                                </m:r>
                                <m:r>
                                  <a:rPr lang="en-US" altLang="zh-CN" sz="2400" i="1">
                                    <a:latin typeface="Cambria Math" panose="02040503050406030204" pitchFamily="18" charset="0"/>
                                    <a:ea typeface="CMU Serif" panose="02000603000000000000" pitchFamily="2" charset="0"/>
                                    <a:cs typeface="CMU Serif" panose="02000603000000000000" pitchFamily="2" charset="0"/>
                                  </a:rPr>
                                  <m:t>−</m:t>
                                </m:r>
                                <m:r>
                                  <a:rPr lang="el-GR" altLang="zh-CN" sz="2400" i="1">
                                    <a:latin typeface="Cambria Math" panose="02040503050406030204" pitchFamily="18" charset="0"/>
                                    <a:ea typeface="Cambria Math" panose="02040503050406030204" pitchFamily="18" charset="0"/>
                                    <a:cs typeface="CMU Serif" panose="02000603000000000000" pitchFamily="2" charset="0"/>
                                  </a:rPr>
                                  <m:t>𝛥</m:t>
                                </m:r>
                              </m:e>
                            </m:d>
                          </m:e>
                        </m:d>
                      </m:e>
                      <m:sup>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𝑇</m:t>
                        </m:r>
                      </m:sup>
                    </m:sSup>
                  </m:oMath>
                </a14:m>
                <a:endParaRPr lang="en-US" altLang="zh-CN" sz="2400" b="0" dirty="0">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altLang="zh-CN" sz="2400" b="0" dirty="0">
                    <a:latin typeface="CMU Serif" panose="02000603000000000000" pitchFamily="2" charset="0"/>
                    <a:ea typeface="CMU Serif" panose="02000603000000000000" pitchFamily="2" charset="0"/>
                    <a:cs typeface="CMU Serif" panose="02000603000000000000" pitchFamily="2" charset="0"/>
                  </a:rPr>
                  <a:t>		</a:t>
                </a: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800100" lvl="1" indent="-342900">
                  <a:lnSpc>
                    <a:spcPct val="150000"/>
                  </a:lnSpc>
                  <a:buFont typeface="Wingdings" panose="05000000000000000000" pitchFamily="2" charset="2"/>
                  <a:buChar char="Ø"/>
                </a:pPr>
                <a:r>
                  <a:rPr lang="en-US" altLang="zh-CN" sz="2400" dirty="0">
                    <a:latin typeface="CMU Serif" panose="02000603000000000000" pitchFamily="2" charset="0"/>
                    <a:ea typeface="CMU Serif" panose="02000603000000000000" pitchFamily="2" charset="0"/>
                    <a:cs typeface="CMU Serif" panose="02000603000000000000" pitchFamily="2" charset="0"/>
                  </a:rPr>
                  <a:t>Filtering: </a:t>
                </a:r>
                <a14:m>
                  <m:oMath xmlns:m="http://schemas.openxmlformats.org/officeDocument/2006/math">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𝑣</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i="1">
                        <a:latin typeface="Cambria Math" panose="02040503050406030204" pitchFamily="18" charset="0"/>
                        <a:ea typeface="CMU Serif" panose="02000603000000000000" pitchFamily="2" charset="0"/>
                        <a:cs typeface="CMU Serif" panose="02000603000000000000" pitchFamily="2" charset="0"/>
                      </a:rPr>
                      <m:t>=</m:t>
                    </m:r>
                    <m:sSup>
                      <m:sSup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sSup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𝑈</m:t>
                        </m:r>
                      </m:e>
                      <m:sup>
                        <m:r>
                          <a:rPr lang="en-US" altLang="zh-CN" sz="2400" i="1">
                            <a:latin typeface="Cambria Math" panose="02040503050406030204" pitchFamily="18" charset="0"/>
                            <a:ea typeface="CMU Serif" panose="02000603000000000000" pitchFamily="2" charset="0"/>
                            <a:cs typeface="CMU Serif" panose="02000603000000000000" pitchFamily="2" charset="0"/>
                          </a:rPr>
                          <m:t>𝑇</m:t>
                        </m:r>
                      </m:sup>
                    </m:sSup>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acc>
                      <m:accPr>
                        <m:chr m:val="̂"/>
                        <m:ctrlPr>
                          <a:rPr lang="zh-CN" altLang="en-US"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r>
                      <a:rPr lang="en-US" altLang="zh-CN" sz="2400" i="1">
                        <a:latin typeface="Cambria Math" panose="02040503050406030204" pitchFamily="18" charset="0"/>
                        <a:ea typeface="CMU Serif" panose="02000603000000000000" pitchFamily="2" charset="0"/>
                        <a:cs typeface="CMU Serif" panose="02000603000000000000" pitchFamily="2" charset="0"/>
                      </a:rPr>
                      <m:t>(</m:t>
                    </m:r>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−1)</m:t>
                    </m:r>
                  </m:oMath>
                </a14:m>
                <a:endParaRPr lang="en-US" altLang="zh-CN" sz="2400" i="1" dirty="0">
                  <a:latin typeface="Cambria Math" panose="02040503050406030204" pitchFamily="18" charset="0"/>
                  <a:ea typeface="CMU Serif" panose="02000603000000000000" pitchFamily="2" charset="0"/>
                  <a:cs typeface="CMU Serif" panose="02000603000000000000" pitchFamily="2" charset="0"/>
                </a:endParaRPr>
              </a:p>
              <a:p>
                <a:pPr marL="342900" indent="-342900">
                  <a:lnSpc>
                    <a:spcPct val="150000"/>
                  </a:lnSpc>
                  <a:buFont typeface="Wingdings" panose="05000000000000000000" pitchFamily="2" charset="2"/>
                  <a:buChar char="Ø"/>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800100" lvl="1" indent="-342900">
                  <a:lnSpc>
                    <a:spcPct val="150000"/>
                  </a:lnSpc>
                  <a:buFont typeface="Wingdings" panose="05000000000000000000" pitchFamily="2" charset="2"/>
                  <a:buChar char="Ø"/>
                </a:pPr>
                <a:r>
                  <a:rPr lang="en-US" altLang="zh-CN" sz="2400" dirty="0">
                    <a:latin typeface="CMU Serif" panose="02000603000000000000" pitchFamily="2" charset="0"/>
                    <a:ea typeface="CMU Serif" panose="02000603000000000000" pitchFamily="2" charset="0"/>
                    <a:cs typeface="CMU Serif" panose="02000603000000000000" pitchFamily="2" charset="0"/>
                  </a:rPr>
                  <a:t>Denoising: </a:t>
                </a:r>
                <a14:m>
                  <m:oMath xmlns:m="http://schemas.openxmlformats.org/officeDocument/2006/math">
                    <m:acc>
                      <m:accPr>
                        <m:chr m:val="̂"/>
                        <m:ctrlPr>
                          <a:rPr lang="en-US" altLang="zh-CN" sz="2400" i="1" smtClean="0">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𝑥</m:t>
                        </m:r>
                      </m:e>
                    </m:acc>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𝑦</m:t>
                    </m:r>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𝑣</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oMath>
                </a14:m>
                <a:endParaRPr lang="en-US" altLang="zh-CN"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4" name="文本框 3">
                <a:extLst>
                  <a:ext uri="{FF2B5EF4-FFF2-40B4-BE49-F238E27FC236}">
                    <a16:creationId xmlns:a16="http://schemas.microsoft.com/office/drawing/2014/main" id="{BBA5DDE0-1F32-FA05-9946-97452FBEEA48}"/>
                  </a:ext>
                </a:extLst>
              </p:cNvPr>
              <p:cNvSpPr txBox="1">
                <a:spLocks noRot="1" noChangeAspect="1" noMove="1" noResize="1" noEditPoints="1" noAdjustHandles="1" noChangeArrowheads="1" noChangeShapeType="1" noTextEdit="1"/>
              </p:cNvSpPr>
              <p:nvPr/>
            </p:nvSpPr>
            <p:spPr>
              <a:xfrm>
                <a:off x="298373" y="1559499"/>
                <a:ext cx="11595251" cy="4039696"/>
              </a:xfrm>
              <a:prstGeom prst="rect">
                <a:avLst/>
              </a:prstGeom>
              <a:blipFill>
                <a:blip r:embed="rId2"/>
                <a:stretch>
                  <a:fillRect l="-946" b="-2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905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DC2CA471-26A0-9D2C-A6A2-371F9A05E058}"/>
                  </a:ext>
                </a:extLst>
              </p:cNvPr>
              <p:cNvSpPr txBox="1"/>
              <p:nvPr/>
            </p:nvSpPr>
            <p:spPr>
              <a:xfrm>
                <a:off x="926755" y="496816"/>
                <a:ext cx="10338488" cy="6745244"/>
              </a:xfrm>
              <a:prstGeom prst="rect">
                <a:avLst/>
              </a:prstGeom>
              <a:noFill/>
            </p:spPr>
            <p:txBody>
              <a:bodyPr wrap="square">
                <a:spAutoFit/>
              </a:bodyPr>
              <a:lstStyle/>
              <a:p>
                <a:pPr lvl="1">
                  <a:lnSpc>
                    <a:spcPct val="150000"/>
                  </a:lnSpc>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lnSpc>
                    <a:spcPct val="150000"/>
                  </a:lnSpc>
                  <a:buFont typeface="Wingdings" panose="05000000000000000000" pitchFamily="2" charset="2"/>
                  <a:buChar char="Ø"/>
                </a:pPr>
                <a:r>
                  <a:rPr lang="en-US" altLang="zh-CN" sz="2400" dirty="0">
                    <a:latin typeface="CMU Serif" panose="02000603000000000000" pitchFamily="2" charset="0"/>
                    <a:ea typeface="CMU Serif" panose="02000603000000000000" pitchFamily="2" charset="0"/>
                    <a:cs typeface="CMU Serif" panose="02000603000000000000" pitchFamily="2" charset="0"/>
                  </a:rPr>
                  <a:t>Filter Update:</a:t>
                </a:r>
              </a:p>
              <a:p>
                <a:pPr>
                  <a:lnSpc>
                    <a:spcPct val="150000"/>
                  </a:lnSpc>
                </a:pPr>
                <a:r>
                  <a:rPr lang="en-US" altLang="zh-CN" sz="2400" dirty="0">
                    <a:latin typeface="CMU Serif" panose="02000603000000000000" pitchFamily="2" charset="0"/>
                    <a:ea typeface="CMU Serif" panose="02000603000000000000" pitchFamily="2" charset="0"/>
                    <a:cs typeface="CMU Serif" panose="02000603000000000000" pitchFamily="2" charset="0"/>
                  </a:rPr>
                  <a:t>	LMS:</a:t>
                </a:r>
                <a:r>
                  <a:rPr lang="en-US" altLang="zh-CN" sz="2400" b="1"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acc>
                      <m:accPr>
                        <m:chr m:val="̂"/>
                        <m:ctrlPr>
                          <a:rPr lang="zh-CN" altLang="en-US" sz="2400" i="1" smtClean="0">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acc>
                      <m:accPr>
                        <m:chr m:val="̂"/>
                        <m:ctrlPr>
                          <a:rPr lang="zh-CN" altLang="en-US"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−1</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r>
                      <a:rPr lang="zh-CN" altLang="en-US" sz="2400" b="0" i="1" smtClean="0">
                        <a:latin typeface="Cambria Math" panose="02040503050406030204" pitchFamily="18" charset="0"/>
                        <a:ea typeface="CMU Serif" panose="02000603000000000000" pitchFamily="2" charset="0"/>
                        <a:cs typeface="CMU Serif" panose="02000603000000000000" pitchFamily="2" charset="0"/>
                      </a:rPr>
                      <m:t>𝜇</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𝑈</m:t>
                    </m:r>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𝑦</m:t>
                        </m:r>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𝑥</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e>
                    </m:d>
                  </m:oMath>
                </a14:m>
                <a:endParaRPr lang="en-US" altLang="zh-CN" sz="2400" b="0" dirty="0">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altLang="zh-CN" sz="2400" b="1"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NLMS:</a:t>
                </a:r>
                <a:r>
                  <a:rPr lang="en-US" altLang="zh-CN" sz="2400" b="1"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acc>
                      <m:accPr>
                        <m:chr m:val="̂"/>
                        <m:ctrlPr>
                          <a:rPr lang="zh-CN" altLang="en-US"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i="1">
                        <a:latin typeface="Cambria Math" panose="02040503050406030204" pitchFamily="18" charset="0"/>
                        <a:ea typeface="CMU Serif" panose="02000603000000000000" pitchFamily="2" charset="0"/>
                        <a:cs typeface="CMU Serif" panose="02000603000000000000" pitchFamily="2" charset="0"/>
                      </a:rPr>
                      <m:t>=</m:t>
                    </m:r>
                    <m:acc>
                      <m:accPr>
                        <m:chr m:val="̂"/>
                        <m:ctrlPr>
                          <a:rPr lang="zh-CN" altLang="en-US"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−1</m:t>
                        </m:r>
                      </m:e>
                    </m:d>
                    <m:r>
                      <a:rPr lang="en-US" altLang="zh-CN" sz="2400" i="1">
                        <a:latin typeface="Cambria Math" panose="02040503050406030204" pitchFamily="18" charset="0"/>
                        <a:ea typeface="CMU Serif" panose="02000603000000000000" pitchFamily="2" charset="0"/>
                        <a:cs typeface="CMU Serif" panose="02000603000000000000" pitchFamily="2" charset="0"/>
                      </a:rPr>
                      <m:t>+</m:t>
                    </m:r>
                    <m:f>
                      <m:f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fPr>
                      <m:num>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𝜇</m:t>
                            </m:r>
                          </m:e>
                        </m:acc>
                      </m:num>
                      <m:den>
                        <m:r>
                          <a:rPr lang="en-US" altLang="zh-CN" sz="2400" i="1">
                            <a:latin typeface="Cambria Math" panose="02040503050406030204" pitchFamily="18" charset="0"/>
                            <a:ea typeface="CMU Serif" panose="02000603000000000000" pitchFamily="2" charset="0"/>
                            <a:cs typeface="CMU Serif" panose="02000603000000000000" pitchFamily="2" charset="0"/>
                          </a:rPr>
                          <m:t>𝑐</m:t>
                        </m:r>
                        <m:r>
                          <a:rPr lang="en-US" altLang="zh-CN" sz="2400" i="1">
                            <a:latin typeface="Cambria Math" panose="02040503050406030204" pitchFamily="18" charset="0"/>
                            <a:ea typeface="CMU Serif" panose="02000603000000000000" pitchFamily="2" charset="0"/>
                            <a:cs typeface="CMU Serif" panose="02000603000000000000" pitchFamily="2" charset="0"/>
                          </a:rPr>
                          <m:t>+</m:t>
                        </m:r>
                        <m:sSubSup>
                          <m:sSubSup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sSubSupPr>
                          <m:e>
                            <m:d>
                              <m:dPr>
                                <m:begChr m:val="‖"/>
                                <m:end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𝑌</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e>
                            </m:d>
                          </m:e>
                          <m:sub>
                            <m:r>
                              <a:rPr lang="en-US" altLang="zh-CN" sz="2400" i="1">
                                <a:latin typeface="Cambria Math" panose="02040503050406030204" pitchFamily="18" charset="0"/>
                                <a:ea typeface="CMU Serif" panose="02000603000000000000" pitchFamily="2" charset="0"/>
                                <a:cs typeface="CMU Serif" panose="02000603000000000000" pitchFamily="2" charset="0"/>
                              </a:rPr>
                              <m:t>2</m:t>
                            </m:r>
                          </m:sub>
                          <m:sup>
                            <m:r>
                              <a:rPr lang="en-US" altLang="zh-CN" sz="2400" i="1">
                                <a:latin typeface="Cambria Math" panose="02040503050406030204" pitchFamily="18" charset="0"/>
                                <a:ea typeface="CMU Serif" panose="02000603000000000000" pitchFamily="2" charset="0"/>
                                <a:cs typeface="CMU Serif" panose="02000603000000000000" pitchFamily="2" charset="0"/>
                              </a:rPr>
                              <m:t>2</m:t>
                            </m:r>
                          </m:sup>
                        </m:sSubSup>
                      </m:den>
                    </m:f>
                    <m:r>
                      <a:rPr lang="en-US" altLang="zh-CN" sz="2400" i="1">
                        <a:latin typeface="Cambria Math" panose="02040503050406030204" pitchFamily="18" charset="0"/>
                        <a:ea typeface="CMU Serif" panose="02000603000000000000" pitchFamily="2" charset="0"/>
                        <a:cs typeface="CMU Serif" panose="02000603000000000000" pitchFamily="2" charset="0"/>
                      </a:rPr>
                      <m:t>𝑈</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𝑦</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i="1">
                            <a:latin typeface="Cambria Math" panose="02040503050406030204" pitchFamily="18" charset="0"/>
                            <a:ea typeface="CMU Serif" panose="02000603000000000000" pitchFamily="2" charset="0"/>
                            <a:cs typeface="CMU Serif" panose="02000603000000000000" pitchFamily="2" charset="0"/>
                          </a:rPr>
                          <m:t>−</m:t>
                        </m:r>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𝑥</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e>
                    </m:d>
                  </m:oMath>
                </a14:m>
                <a:endParaRPr lang="en-US" altLang="zh-CN" sz="2400" i="1" dirty="0">
                  <a:latin typeface="Cambria Math" panose="02040503050406030204" pitchFamily="18" charset="0"/>
                  <a:ea typeface="CMU Serif" panose="02000603000000000000" pitchFamily="2" charset="0"/>
                  <a:cs typeface="CMU Serif" panose="02000603000000000000" pitchFamily="2" charset="0"/>
                </a:endParaRPr>
              </a:p>
              <a:p>
                <a:pPr>
                  <a:lnSpc>
                    <a:spcPct val="150000"/>
                  </a:lnSpc>
                </a:pPr>
                <a:r>
                  <a:rPr lang="en-US" altLang="zh-CN" sz="2400" i="1" dirty="0">
                    <a:latin typeface="Cambria Math" panose="02040503050406030204" pitchFamily="18"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RLS:</a:t>
                </a:r>
                <a:r>
                  <a:rPr lang="en-US" altLang="zh-CN" sz="2400" b="1" dirty="0">
                    <a:latin typeface="CMU Serif" panose="02000603000000000000" pitchFamily="2" charset="0"/>
                    <a:ea typeface="CMU Serif" panose="02000603000000000000" pitchFamily="2" charset="0"/>
                    <a:cs typeface="CMU Serif" panose="02000603000000000000" pitchFamily="2" charset="0"/>
                  </a:rPr>
                  <a:t>	</a:t>
                </a:r>
              </a:p>
              <a:p>
                <a:pPr lvl="2">
                  <a:lnSpc>
                    <a:spcPct val="125000"/>
                  </a:lnSpc>
                </a:pPr>
                <a:r>
                  <a:rPr lang="en-US" altLang="zh-CN" sz="2400" b="1" i="1" dirty="0">
                    <a:latin typeface="CMU Serif" panose="02000603000000000000" pitchFamily="2" charset="0"/>
                    <a:ea typeface="CMU Serif" panose="02000603000000000000" pitchFamily="2" charset="0"/>
                    <a:cs typeface="CMU Serif" panose="02000603000000000000" pitchFamily="2" charset="0"/>
                  </a:rPr>
                  <a:t>		</a:t>
                </a:r>
                <a:r>
                  <a:rPr lang="en-US" altLang="zh-CN" sz="2400" i="1" dirty="0">
                    <a:latin typeface="CMU Serif" panose="02000603000000000000" pitchFamily="2" charset="0"/>
                    <a:ea typeface="CMU Serif" panose="02000603000000000000" pitchFamily="2" charset="0"/>
                    <a:cs typeface="CMU Serif" panose="02000603000000000000" pitchFamily="2" charset="0"/>
                  </a:rPr>
                  <a:t>Initialize</a:t>
                </a:r>
                <a:r>
                  <a:rPr lang="en-US" altLang="zh-CN" sz="2400" b="1" i="1"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acc>
                      <m:accPr>
                        <m:chr m:val="̂"/>
                        <m:ctrlPr>
                          <a:rPr lang="zh-CN" altLang="en-US" sz="2400" i="1" smtClean="0">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0</m:t>
                        </m:r>
                      </m:e>
                    </m:d>
                  </m:oMath>
                </a14:m>
                <a:r>
                  <a:rPr lang="en-US" altLang="zh-CN" sz="2400" i="1" dirty="0">
                    <a:latin typeface="Cambria Math" panose="02040503050406030204" pitchFamily="18" charset="0"/>
                    <a:ea typeface="CMU Serif" panose="02000603000000000000" pitchFamily="2" charset="0"/>
                    <a:cs typeface="CMU Serif" panose="02000603000000000000" pitchFamily="2" charset="0"/>
                  </a:rPr>
                  <a:t>, </a:t>
                </a:r>
                <a14:m>
                  <m:oMath xmlns:m="http://schemas.openxmlformats.org/officeDocument/2006/math">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𝑃</m:t>
                        </m:r>
                      </m:e>
                    </m:acc>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(0)</m:t>
                    </m:r>
                  </m:oMath>
                </a14:m>
                <a:endParaRPr lang="en-US" altLang="zh-CN" sz="2400" i="1" dirty="0">
                  <a:latin typeface="Cambria Math" panose="02040503050406030204" pitchFamily="18" charset="0"/>
                  <a:ea typeface="CMU Serif" panose="02000603000000000000" pitchFamily="2" charset="0"/>
                  <a:cs typeface="CMU Serif" panose="02000603000000000000" pitchFamily="2" charset="0"/>
                </a:endParaRPr>
              </a:p>
              <a:p>
                <a:pPr lvl="2">
                  <a:lnSpc>
                    <a:spcPct val="125000"/>
                  </a:lnSpc>
                </a:pPr>
                <a:r>
                  <a:rPr lang="en-US" altLang="zh-CN" sz="2400" i="1" dirty="0">
                    <a:latin typeface="Cambria Math" panose="02040503050406030204" pitchFamily="18" charset="0"/>
                    <a:ea typeface="CMU Serif" panose="02000603000000000000" pitchFamily="2" charset="0"/>
                    <a:cs typeface="CMU Serif" panose="02000603000000000000" pitchFamily="2" charset="0"/>
                  </a:rPr>
                  <a:t>		</a:t>
                </a:r>
                <a14:m>
                  <m:oMath xmlns:m="http://schemas.openxmlformats.org/officeDocument/2006/math">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𝐾</m:t>
                    </m:r>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f>
                      <m:f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fPr>
                      <m:num>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−1</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𝑌</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num>
                      <m:den>
                        <m:r>
                          <a:rPr lang="zh-CN" altLang="en-US" sz="2400" b="0" i="1" smtClean="0">
                            <a:latin typeface="Cambria Math" panose="02040503050406030204" pitchFamily="18" charset="0"/>
                            <a:ea typeface="CMU Serif" panose="02000603000000000000" pitchFamily="2" charset="0"/>
                            <a:cs typeface="CMU Serif" panose="02000603000000000000" pitchFamily="2" charset="0"/>
                          </a:rPr>
                          <m:t>𝜆</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sSup>
                          <m:sSup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sSupPr>
                          <m:e>
                            <m:r>
                              <a:rPr lang="en-US" altLang="zh-CN" sz="2400" i="1">
                                <a:latin typeface="Cambria Math" panose="02040503050406030204" pitchFamily="18" charset="0"/>
                                <a:ea typeface="CMU Serif" panose="02000603000000000000" pitchFamily="2" charset="0"/>
                                <a:cs typeface="CMU Serif" panose="02000603000000000000" pitchFamily="2" charset="0"/>
                              </a:rPr>
                              <m:t>𝑈</m:t>
                            </m:r>
                          </m:e>
                          <m:sup>
                            <m:r>
                              <a:rPr lang="en-US" altLang="zh-CN" sz="2400" i="1">
                                <a:latin typeface="Cambria Math" panose="02040503050406030204" pitchFamily="18" charset="0"/>
                                <a:ea typeface="CMU Serif" panose="02000603000000000000" pitchFamily="2" charset="0"/>
                                <a:cs typeface="CMU Serif" panose="02000603000000000000" pitchFamily="2" charset="0"/>
                              </a:rPr>
                              <m:t>𝑇</m:t>
                            </m:r>
                          </m:sup>
                        </m:sSup>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𝑃</m:t>
                            </m:r>
                          </m:e>
                        </m:acc>
                        <m:r>
                          <a:rPr lang="en-US" altLang="zh-CN" sz="2400" i="1">
                            <a:latin typeface="Cambria Math" panose="02040503050406030204" pitchFamily="18" charset="0"/>
                            <a:ea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−1)</m:t>
                        </m:r>
                        <m:r>
                          <a:rPr lang="en-US" altLang="zh-CN" sz="2400" i="1">
                            <a:latin typeface="Cambria Math" panose="02040503050406030204" pitchFamily="18" charset="0"/>
                            <a:ea typeface="CMU Serif" panose="02000603000000000000" pitchFamily="2" charset="0"/>
                            <a:cs typeface="CMU Serif" panose="02000603000000000000" pitchFamily="2" charset="0"/>
                          </a:rPr>
                          <m:t>𝑈</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den>
                    </m:f>
                  </m:oMath>
                </a14:m>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a:p>
                <a:pPr lvl="2">
                  <a:lnSpc>
                    <a:spcPct val="125000"/>
                  </a:lnSpc>
                </a:pPr>
                <a:r>
                  <a:rPr lang="en-US" altLang="zh-CN" sz="2400" i="1"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acc>
                      <m:accPr>
                        <m:chr m:val="̂"/>
                        <m:ctrlPr>
                          <a:rPr lang="zh-CN" altLang="en-US"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acc>
                      <m:accPr>
                        <m:chr m:val="̂"/>
                        <m:ctrlPr>
                          <a:rPr lang="zh-CN" altLang="en-US"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−1</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𝐾</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𝑥</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oMath>
                </a14:m>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a:p>
                <a:pPr lvl="2">
                  <a:lnSpc>
                    <a:spcPct val="125000"/>
                  </a:lnSpc>
                </a:pPr>
                <a:r>
                  <a:rPr lang="en-US" altLang="zh-CN" sz="2400" i="1" dirty="0">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acc>
                      <m:accPr>
                        <m:chr m:val="̅"/>
                        <m:ctrlPr>
                          <a:rPr lang="en-US" altLang="zh-CN" sz="2400" i="1" smtClean="0">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𝑃</m:t>
                        </m:r>
                      </m:e>
                    </m:acc>
                    <m:d>
                      <m:d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f>
                      <m:fPr>
                        <m:ctrlPr>
                          <a:rPr lang="en-US" altLang="zh-CN" sz="2400" b="0" i="1" smtClean="0">
                            <a:latin typeface="Cambria Math" panose="02040503050406030204" pitchFamily="18" charset="0"/>
                            <a:ea typeface="CMU Serif" panose="02000603000000000000" pitchFamily="2" charset="0"/>
                            <a:cs typeface="CMU Serif" panose="02000603000000000000" pitchFamily="2" charset="0"/>
                          </a:rPr>
                        </m:ctrlPr>
                      </m:fPr>
                      <m:num>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1</m:t>
                        </m:r>
                      </m:num>
                      <m:den>
                        <m:r>
                          <a:rPr lang="zh-CN" altLang="en-US" sz="2400" i="1">
                            <a:latin typeface="Cambria Math" panose="02040503050406030204" pitchFamily="18" charset="0"/>
                            <a:ea typeface="CMU Serif" panose="02000603000000000000" pitchFamily="2" charset="0"/>
                            <a:cs typeface="CMU Serif" panose="02000603000000000000" pitchFamily="2" charset="0"/>
                          </a:rPr>
                          <m:t>𝜆</m:t>
                        </m:r>
                      </m:den>
                    </m:f>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𝑛</m:t>
                        </m:r>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−1</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r>
                      <a:rPr lang="en-US" altLang="zh-CN" sz="2400" i="1">
                        <a:latin typeface="Cambria Math" panose="02040503050406030204" pitchFamily="18" charset="0"/>
                        <a:ea typeface="CMU Serif" panose="02000603000000000000" pitchFamily="2" charset="0"/>
                        <a:cs typeface="CMU Serif" panose="02000603000000000000" pitchFamily="2" charset="0"/>
                      </a:rPr>
                      <m:t>𝐾</m:t>
                    </m:r>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sSup>
                      <m:sSup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sSupPr>
                      <m:e>
                        <m:r>
                          <a:rPr lang="en-US" altLang="zh-CN" sz="2400" i="1">
                            <a:latin typeface="Cambria Math" panose="02040503050406030204" pitchFamily="18" charset="0"/>
                            <a:ea typeface="CMU Serif" panose="02000603000000000000" pitchFamily="2" charset="0"/>
                            <a:cs typeface="CMU Serif" panose="02000603000000000000" pitchFamily="2" charset="0"/>
                          </a:rPr>
                          <m:t>𝑈</m:t>
                        </m:r>
                      </m:e>
                      <m:sup>
                        <m:r>
                          <a:rPr lang="en-US" altLang="zh-CN" sz="2400" i="1">
                            <a:latin typeface="Cambria Math" panose="02040503050406030204" pitchFamily="18" charset="0"/>
                            <a:ea typeface="CMU Serif" panose="02000603000000000000" pitchFamily="2" charset="0"/>
                            <a:cs typeface="CMU Serif" panose="02000603000000000000" pitchFamily="2" charset="0"/>
                          </a:rPr>
                          <m:t>𝑇</m:t>
                        </m:r>
                      </m:sup>
                    </m:sSup>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e>
                    </m:d>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en-US" altLang="zh-CN" sz="2400" i="1">
                            <a:latin typeface="Cambria Math" panose="02040503050406030204" pitchFamily="18" charset="0"/>
                            <a:ea typeface="CMU Serif" panose="02000603000000000000" pitchFamily="2" charset="0"/>
                            <a:cs typeface="CMU Serif" panose="02000603000000000000" pitchFamily="2" charset="0"/>
                          </a:rPr>
                          <m:t>𝑃</m:t>
                        </m:r>
                      </m:e>
                    </m:acc>
                    <m:d>
                      <m:dPr>
                        <m:ctrlPr>
                          <a:rPr lang="en-US" altLang="zh-CN" sz="2400" i="1">
                            <a:latin typeface="Cambria Math" panose="02040503050406030204" pitchFamily="18" charset="0"/>
                            <a:ea typeface="CMU Serif" panose="02000603000000000000" pitchFamily="2" charset="0"/>
                            <a:cs typeface="CMU Serif" panose="02000603000000000000" pitchFamily="2" charset="0"/>
                          </a:rPr>
                        </m:ctrlPr>
                      </m:dPr>
                      <m:e>
                        <m:r>
                          <a:rPr lang="en-US" altLang="zh-CN" sz="2400" i="1">
                            <a:latin typeface="Cambria Math" panose="02040503050406030204" pitchFamily="18" charset="0"/>
                            <a:ea typeface="CMU Serif" panose="02000603000000000000" pitchFamily="2" charset="0"/>
                            <a:cs typeface="CMU Serif" panose="02000603000000000000" pitchFamily="2" charset="0"/>
                          </a:rPr>
                          <m:t>𝑛</m:t>
                        </m:r>
                        <m:r>
                          <a:rPr lang="en-US" altLang="zh-CN" sz="2400" i="1">
                            <a:latin typeface="Cambria Math" panose="02040503050406030204" pitchFamily="18" charset="0"/>
                            <a:ea typeface="CMU Serif" panose="02000603000000000000" pitchFamily="2" charset="0"/>
                            <a:cs typeface="CMU Serif" panose="02000603000000000000" pitchFamily="2" charset="0"/>
                          </a:rPr>
                          <m:t>−1</m:t>
                        </m:r>
                      </m:e>
                    </m:d>
                    <m:r>
                      <a:rPr lang="en-US" altLang="zh-CN" sz="2400" b="0" i="1" smtClean="0">
                        <a:latin typeface="Cambria Math" panose="02040503050406030204" pitchFamily="18" charset="0"/>
                        <a:ea typeface="CMU Serif" panose="02000603000000000000" pitchFamily="2" charset="0"/>
                        <a:cs typeface="CMU Serif" panose="02000603000000000000" pitchFamily="2" charset="0"/>
                      </a:rPr>
                      <m:t>]</m:t>
                    </m:r>
                  </m:oMath>
                </a14:m>
                <a:endParaRPr lang="en-US" altLang="zh-CN" sz="2400" i="1" dirty="0">
                  <a:latin typeface="Cambria Math" panose="02040503050406030204" pitchFamily="18" charset="0"/>
                  <a:ea typeface="CMU Serif" panose="02000603000000000000" pitchFamily="2" charset="0"/>
                  <a:cs typeface="CMU Serif" panose="02000603000000000000" pitchFamily="2" charset="0"/>
                </a:endParaRPr>
              </a:p>
              <a:p>
                <a:pPr lvl="2"/>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a:p>
                <a:r>
                  <a:rPr lang="en-US" altLang="zh-CN" sz="2400" i="1" dirty="0">
                    <a:latin typeface="CMU Serif" panose="02000603000000000000" pitchFamily="2" charset="0"/>
                    <a:ea typeface="CMU Serif" panose="02000603000000000000" pitchFamily="2" charset="0"/>
                    <a:cs typeface="CMU Serif" panose="02000603000000000000" pitchFamily="2" charset="0"/>
                  </a:rPr>
                  <a:t>			</a:t>
                </a:r>
              </a:p>
              <a:p>
                <a:r>
                  <a:rPr lang="en-US" altLang="zh-CN" sz="2400" i="1" dirty="0">
                    <a:latin typeface="CMU Serif" panose="02000603000000000000" pitchFamily="2" charset="0"/>
                    <a:ea typeface="CMU Serif" panose="02000603000000000000" pitchFamily="2" charset="0"/>
                    <a:cs typeface="CMU Serif" panose="02000603000000000000" pitchFamily="2" charset="0"/>
                  </a:rPr>
                  <a:t>			</a:t>
                </a:r>
              </a:p>
            </p:txBody>
          </p:sp>
        </mc:Choice>
        <mc:Fallback>
          <p:sp>
            <p:nvSpPr>
              <p:cNvPr id="4" name="文本框 3">
                <a:extLst>
                  <a:ext uri="{FF2B5EF4-FFF2-40B4-BE49-F238E27FC236}">
                    <a16:creationId xmlns:a16="http://schemas.microsoft.com/office/drawing/2014/main" id="{DC2CA471-26A0-9D2C-A6A2-371F9A05E058}"/>
                  </a:ext>
                </a:extLst>
              </p:cNvPr>
              <p:cNvSpPr txBox="1">
                <a:spLocks noRot="1" noChangeAspect="1" noMove="1" noResize="1" noEditPoints="1" noAdjustHandles="1" noChangeArrowheads="1" noChangeShapeType="1" noTextEdit="1"/>
              </p:cNvSpPr>
              <p:nvPr/>
            </p:nvSpPr>
            <p:spPr>
              <a:xfrm>
                <a:off x="926755" y="496816"/>
                <a:ext cx="10338488" cy="6745244"/>
              </a:xfrm>
              <a:prstGeom prst="rect">
                <a:avLst/>
              </a:prstGeom>
              <a:blipFill>
                <a:blip r:embed="rId2"/>
                <a:stretch>
                  <a:fillRect l="-767"/>
                </a:stretch>
              </a:blipFill>
            </p:spPr>
            <p:txBody>
              <a:bodyPr/>
              <a:lstStyle/>
              <a:p>
                <a:r>
                  <a:rPr lang="zh-CN" altLang="en-US">
                    <a:noFill/>
                  </a:rPr>
                  <a:t> </a:t>
                </a:r>
              </a:p>
            </p:txBody>
          </p:sp>
        </mc:Fallback>
      </mc:AlternateContent>
      <p:sp>
        <p:nvSpPr>
          <p:cNvPr id="5" name="标题 4">
            <a:extLst>
              <a:ext uri="{FF2B5EF4-FFF2-40B4-BE49-F238E27FC236}">
                <a16:creationId xmlns:a16="http://schemas.microsoft.com/office/drawing/2014/main" id="{C1CBF2BE-7FD1-1CEA-C82A-FD6A1134553E}"/>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Adaptive Filtering</a:t>
            </a:r>
            <a:endParaRPr lang="zh-CN" altLang="en-US" dirty="0"/>
          </a:p>
        </p:txBody>
      </p:sp>
      <p:sp>
        <p:nvSpPr>
          <p:cNvPr id="7" name="文本框 6">
            <a:extLst>
              <a:ext uri="{FF2B5EF4-FFF2-40B4-BE49-F238E27FC236}">
                <a16:creationId xmlns:a16="http://schemas.microsoft.com/office/drawing/2014/main" id="{0185417F-8AA3-0F2A-2402-150699D8628A}"/>
              </a:ext>
            </a:extLst>
          </p:cNvPr>
          <p:cNvSpPr txBox="1"/>
          <p:nvPr/>
        </p:nvSpPr>
        <p:spPr>
          <a:xfrm>
            <a:off x="440209" y="5781413"/>
            <a:ext cx="6094970" cy="68480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800" i="1" dirty="0">
                <a:latin typeface="CMU Serif" panose="02000603000000000000" pitchFamily="2" charset="0"/>
                <a:ea typeface="CMU Serif" panose="02000603000000000000" pitchFamily="2" charset="0"/>
                <a:cs typeface="CMU Serif" panose="02000603000000000000" pitchFamily="2" charset="0"/>
              </a:rPr>
              <a:t>end </a:t>
            </a:r>
            <a:r>
              <a:rPr lang="en-US" altLang="zh-CN" sz="2800" b="1" i="1" dirty="0">
                <a:latin typeface="CMU Serif" panose="02000603000000000000" pitchFamily="2" charset="0"/>
                <a:ea typeface="CMU Serif" panose="02000603000000000000" pitchFamily="2" charset="0"/>
                <a:cs typeface="CMU Serif" panose="02000603000000000000" pitchFamily="2" charset="0"/>
              </a:rPr>
              <a:t>for</a:t>
            </a:r>
            <a:r>
              <a:rPr lang="en-US" altLang="zh-CN" sz="2800" i="1" dirty="0">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177217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0C186690-BAFA-5B47-D7A5-EAAB463E4F17}"/>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Choice of Parameters</a:t>
            </a:r>
            <a:endParaRPr lang="zh-CN" altLang="en-US"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7CA65B9-ABFC-1E4E-686B-237137F7AF4A}"/>
                  </a:ext>
                </a:extLst>
              </p:cNvPr>
              <p:cNvSpPr txBox="1"/>
              <p:nvPr/>
            </p:nvSpPr>
            <p:spPr>
              <a:xfrm>
                <a:off x="1524771" y="1149864"/>
                <a:ext cx="9142456" cy="544764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dirty="0">
                    <a:solidFill>
                      <a:schemeClr val="tx1"/>
                    </a:solidFill>
                    <a:latin typeface="CMU Serif" panose="02000603000000000000" pitchFamily="2" charset="0"/>
                    <a:ea typeface="CMU Serif" panose="02000603000000000000" pitchFamily="2" charset="0"/>
                    <a:cs typeface="CMU Serif" panose="02000603000000000000" pitchFamily="2" charset="0"/>
                  </a:rPr>
                  <a:t>Filter Length </a:t>
                </a:r>
                <a14:m>
                  <m:oMath xmlns:m="http://schemas.openxmlformats.org/officeDocument/2006/math">
                    <m:r>
                      <a:rPr lang="en-US" altLang="zh-CN" sz="24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𝑁</m:t>
                    </m:r>
                    <m:r>
                      <a:rPr lang="en-US" altLang="zh-CN" sz="24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=200</m:t>
                    </m:r>
                  </m:oMath>
                </a14:m>
                <a:endParaRPr lang="en-US" altLang="zh-CN" sz="2400" dirty="0"/>
              </a:p>
              <a:p>
                <a:pPr marL="342900" indent="-342900">
                  <a:lnSpc>
                    <a:spcPct val="150000"/>
                  </a:lnSpc>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Delay </a:t>
                </a:r>
                <a14:m>
                  <m:oMath xmlns:m="http://schemas.openxmlformats.org/officeDocument/2006/math">
                    <m:r>
                      <m:rPr>
                        <m:sty m:val="p"/>
                      </m:rPr>
                      <a:rPr lang="el-GR" altLang="zh-CN" sz="2400" i="0" smtClean="0">
                        <a:latin typeface="Cambria Math" panose="02040503050406030204" pitchFamily="18" charset="0"/>
                        <a:ea typeface="Cambria Math" panose="02040503050406030204" pitchFamily="18" charset="0"/>
                        <a:cs typeface="CMU Serif" panose="02000603000000000000" pitchFamily="2" charset="0"/>
                      </a:rPr>
                      <m:t>Δ</m:t>
                    </m:r>
                    <m:r>
                      <a:rPr lang="en-US" altLang="zh-CN" sz="2400" b="0" i="1" smtClean="0">
                        <a:latin typeface="Cambria Math" panose="02040503050406030204" pitchFamily="18" charset="0"/>
                        <a:ea typeface="Cambria Math" panose="02040503050406030204" pitchFamily="18" charset="0"/>
                        <a:cs typeface="CMU Serif" panose="02000603000000000000" pitchFamily="2" charset="0"/>
                      </a:rPr>
                      <m:t>=32</m:t>
                    </m:r>
                  </m:oMath>
                </a14:m>
                <a:endParaRPr lang="en-US" altLang="zh-CN" sz="2400" dirty="0">
                  <a:latin typeface="CMU Serif" panose="02000603000000000000" pitchFamily="2" charset="0"/>
                  <a:cs typeface="CMU Serif" panose="02000603000000000000" pitchFamily="2" charset="0"/>
                </a:endParaRPr>
              </a:p>
              <a:p>
                <a:pPr marL="342900" indent="-342900">
                  <a:lnSpc>
                    <a:spcPct val="150000"/>
                  </a:lnSpc>
                  <a:buFont typeface="Arial" panose="020B0604020202020204" pitchFamily="34" charset="0"/>
                  <a:buChar char="•"/>
                </a:pPr>
                <a:r>
                  <a:rPr lang="en-US" altLang="zh-CN" sz="2400" dirty="0">
                    <a:latin typeface="CMU Serif" panose="02000603000000000000" pitchFamily="2" charset="0"/>
                    <a:cs typeface="CMU Serif" panose="02000603000000000000" pitchFamily="2" charset="0"/>
                  </a:rPr>
                  <a:t>LMS: 	</a:t>
                </a:r>
              </a:p>
              <a:p>
                <a:pPr>
                  <a:lnSpc>
                    <a:spcPct val="150000"/>
                  </a:lnSpc>
                </a:pPr>
                <a:r>
                  <a:rPr lang="en-US" altLang="zh-CN" sz="2400" dirty="0">
                    <a:latin typeface="CMU Serif" panose="02000603000000000000" pitchFamily="2" charset="0"/>
                    <a:cs typeface="CMU Serif" panose="02000603000000000000" pitchFamily="2" charset="0"/>
                  </a:rPr>
                  <a:t>		Step </a:t>
                </a:r>
                <a14:m>
                  <m:oMath xmlns:m="http://schemas.openxmlformats.org/officeDocument/2006/math">
                    <m:r>
                      <a:rPr lang="zh-CN" altLang="en-US" sz="2400" i="1" smtClean="0">
                        <a:latin typeface="Cambria Math" panose="02040503050406030204" pitchFamily="18" charset="0"/>
                        <a:cs typeface="CMU Serif" panose="02000603000000000000" pitchFamily="2" charset="0"/>
                      </a:rPr>
                      <m:t>𝜇</m:t>
                    </m:r>
                    <m:r>
                      <a:rPr lang="en-US" altLang="zh-CN" sz="2400" b="0" i="1" smtClean="0">
                        <a:latin typeface="Cambria Math" panose="02040503050406030204" pitchFamily="18" charset="0"/>
                        <a:cs typeface="CMU Serif" panose="02000603000000000000" pitchFamily="2" charset="0"/>
                      </a:rPr>
                      <m:t>=0.02</m:t>
                    </m:r>
                  </m:oMath>
                </a14:m>
                <a:endParaRPr lang="en-US" altLang="zh-CN" sz="2400" dirty="0">
                  <a:latin typeface="CMU Serif" panose="02000603000000000000" pitchFamily="2" charset="0"/>
                  <a:cs typeface="CMU Serif" panose="02000603000000000000" pitchFamily="2" charset="0"/>
                </a:endParaRPr>
              </a:p>
              <a:p>
                <a:pPr marL="342900" indent="-342900">
                  <a:lnSpc>
                    <a:spcPct val="150000"/>
                  </a:lnSpc>
                  <a:buFont typeface="Arial" panose="020B0604020202020204" pitchFamily="34" charset="0"/>
                  <a:buChar char="•"/>
                </a:pPr>
                <a:r>
                  <a:rPr lang="en-US" altLang="zh-CN" sz="2400" dirty="0">
                    <a:latin typeface="CMU Serif" panose="02000603000000000000" pitchFamily="2" charset="0"/>
                    <a:cs typeface="CMU Serif" panose="02000603000000000000" pitchFamily="2" charset="0"/>
                  </a:rPr>
                  <a:t>NLMS:</a:t>
                </a:r>
                <a:br>
                  <a:rPr lang="en-US" altLang="zh-CN" sz="2400" dirty="0">
                    <a:latin typeface="CMU Serif" panose="02000603000000000000" pitchFamily="2" charset="0"/>
                    <a:cs typeface="CMU Serif" panose="02000603000000000000" pitchFamily="2" charset="0"/>
                  </a:rPr>
                </a:br>
                <a:r>
                  <a:rPr lang="en-US" altLang="zh-CN" sz="2400" dirty="0">
                    <a:latin typeface="CMU Serif" panose="02000603000000000000" pitchFamily="2" charset="0"/>
                    <a:cs typeface="CMU Serif" panose="02000603000000000000" pitchFamily="2" charset="0"/>
                  </a:rPr>
                  <a:t>		Step </a:t>
                </a:r>
                <a14:m>
                  <m:oMath xmlns:m="http://schemas.openxmlformats.org/officeDocument/2006/math">
                    <m:acc>
                      <m:accPr>
                        <m:chr m:val="̅"/>
                        <m:ctrlPr>
                          <a:rPr lang="en-US" altLang="zh-CN" sz="2400" i="1">
                            <a:latin typeface="Cambria Math" panose="02040503050406030204" pitchFamily="18" charset="0"/>
                            <a:ea typeface="CMU Serif" panose="02000603000000000000" pitchFamily="2" charset="0"/>
                            <a:cs typeface="CMU Serif" panose="02000603000000000000" pitchFamily="2" charset="0"/>
                          </a:rPr>
                        </m:ctrlPr>
                      </m:accPr>
                      <m:e>
                        <m:r>
                          <a:rPr lang="zh-CN" altLang="en-US" sz="2400" i="1">
                            <a:latin typeface="Cambria Math" panose="02040503050406030204" pitchFamily="18" charset="0"/>
                            <a:ea typeface="CMU Serif" panose="02000603000000000000" pitchFamily="2" charset="0"/>
                            <a:cs typeface="CMU Serif" panose="02000603000000000000" pitchFamily="2" charset="0"/>
                          </a:rPr>
                          <m:t>𝜇</m:t>
                        </m:r>
                      </m:e>
                    </m:acc>
                    <m:r>
                      <a:rPr lang="en-US" altLang="zh-CN" sz="2400" b="0" i="1" smtClean="0">
                        <a:latin typeface="Cambria Math" panose="02040503050406030204" pitchFamily="18" charset="0"/>
                        <a:cs typeface="CMU Serif" panose="02000603000000000000" pitchFamily="2" charset="0"/>
                      </a:rPr>
                      <m:t>=0.2</m:t>
                    </m:r>
                    <m:r>
                      <a:rPr lang="en-US" altLang="zh-CN" sz="2400" b="0" i="0" smtClean="0">
                        <a:latin typeface="Cambria Math" panose="02040503050406030204" pitchFamily="18" charset="0"/>
                        <a:cs typeface="CMU Serif" panose="02000603000000000000" pitchFamily="2" charset="0"/>
                      </a:rPr>
                      <m:t>, </m:t>
                    </m:r>
                  </m:oMath>
                </a14:m>
                <a:endParaRPr lang="en-US" altLang="zh-CN" sz="2400" b="0" dirty="0">
                  <a:latin typeface="CMU Serif" panose="02000603000000000000" pitchFamily="2" charset="0"/>
                  <a:cs typeface="CMU Serif" panose="02000603000000000000" pitchFamily="2" charset="0"/>
                </a:endParaRPr>
              </a:p>
              <a:p>
                <a:pPr lvl="1">
                  <a:lnSpc>
                    <a:spcPct val="150000"/>
                  </a:lnSpc>
                </a:pPr>
                <a:r>
                  <a:rPr lang="en-US" altLang="zh-CN" sz="2400" dirty="0">
                    <a:latin typeface="CMU Serif" panose="02000603000000000000" pitchFamily="2" charset="0"/>
                    <a:cs typeface="CMU Serif" panose="02000603000000000000" pitchFamily="2" charset="0"/>
                  </a:rPr>
                  <a:t>		Regularization Factor </a:t>
                </a:r>
                <a14:m>
                  <m:oMath xmlns:m="http://schemas.openxmlformats.org/officeDocument/2006/math">
                    <m:r>
                      <a:rPr lang="en-US" altLang="zh-CN" sz="2400" b="0" i="1" smtClean="0">
                        <a:latin typeface="Cambria Math" panose="02040503050406030204" pitchFamily="18" charset="0"/>
                        <a:cs typeface="CMU Serif" panose="02000603000000000000" pitchFamily="2" charset="0"/>
                      </a:rPr>
                      <m:t>𝑐</m:t>
                    </m:r>
                    <m:r>
                      <a:rPr lang="en-US" altLang="zh-CN" sz="2400" b="0" i="1" smtClean="0">
                        <a:latin typeface="Cambria Math" panose="02040503050406030204" pitchFamily="18" charset="0"/>
                        <a:cs typeface="CMU Serif" panose="02000603000000000000" pitchFamily="2" charset="0"/>
                      </a:rPr>
                      <m:t>=1</m:t>
                    </m:r>
                    <m:r>
                      <a:rPr lang="en-US" altLang="zh-CN" sz="2400" b="0" i="1" smtClean="0">
                        <a:latin typeface="Cambria Math" panose="02040503050406030204" pitchFamily="18" charset="0"/>
                        <a:cs typeface="CMU Serif" panose="02000603000000000000" pitchFamily="2" charset="0"/>
                      </a:rPr>
                      <m:t>𝑒</m:t>
                    </m:r>
                    <m:r>
                      <m:rPr>
                        <m:nor/>
                      </m:rPr>
                      <a:rPr lang="en-US" altLang="zh-CN" sz="2400" dirty="0">
                        <a:latin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cs typeface="CMU Serif" panose="02000603000000000000" pitchFamily="2" charset="0"/>
                      </a:rPr>
                      <m:t>3</m:t>
                    </m:r>
                  </m:oMath>
                </a14:m>
                <a:endParaRPr lang="en-US" altLang="zh-CN" sz="2400" dirty="0">
                  <a:latin typeface="CMU Serif" panose="02000603000000000000" pitchFamily="2" charset="0"/>
                  <a:cs typeface="CMU Serif" panose="02000603000000000000" pitchFamily="2" charset="0"/>
                </a:endParaRPr>
              </a:p>
              <a:p>
                <a:pPr marL="342900" indent="-342900">
                  <a:lnSpc>
                    <a:spcPct val="150000"/>
                  </a:lnSpc>
                  <a:buFont typeface="Arial" panose="020B0604020202020204" pitchFamily="34" charset="0"/>
                  <a:buChar char="•"/>
                </a:pPr>
                <a:r>
                  <a:rPr lang="en-US" altLang="zh-CN" sz="2400" dirty="0">
                    <a:latin typeface="CMU Serif" panose="02000603000000000000" pitchFamily="2" charset="0"/>
                    <a:cs typeface="CMU Serif" panose="02000603000000000000" pitchFamily="2" charset="0"/>
                  </a:rPr>
                  <a:t>RLS: </a:t>
                </a:r>
              </a:p>
              <a:p>
                <a:pPr lvl="1">
                  <a:lnSpc>
                    <a:spcPct val="150000"/>
                  </a:lnSpc>
                </a:pPr>
                <a:r>
                  <a:rPr lang="en-US" altLang="zh-CN" sz="2400" dirty="0">
                    <a:latin typeface="CMU Serif" panose="02000603000000000000" pitchFamily="2" charset="0"/>
                    <a:cs typeface="CMU Serif" panose="02000603000000000000" pitchFamily="2" charset="0"/>
                  </a:rPr>
                  <a:t>		Forgetting Factor </a:t>
                </a:r>
                <a14:m>
                  <m:oMath xmlns:m="http://schemas.openxmlformats.org/officeDocument/2006/math">
                    <m:r>
                      <a:rPr lang="zh-CN" altLang="en-US" sz="2400" i="1" smtClean="0">
                        <a:latin typeface="Cambria Math" panose="02040503050406030204" pitchFamily="18" charset="0"/>
                        <a:cs typeface="CMU Serif" panose="02000603000000000000" pitchFamily="2" charset="0"/>
                      </a:rPr>
                      <m:t>𝜆</m:t>
                    </m:r>
                    <m:r>
                      <a:rPr lang="en-US" altLang="zh-CN" sz="2400" b="0" i="1" smtClean="0">
                        <a:latin typeface="Cambria Math" panose="02040503050406030204" pitchFamily="18" charset="0"/>
                        <a:cs typeface="CMU Serif" panose="02000603000000000000" pitchFamily="2" charset="0"/>
                      </a:rPr>
                      <m:t>=1−1</m:t>
                    </m:r>
                    <m:r>
                      <a:rPr lang="en-US" altLang="zh-CN" sz="2400" b="0" i="1" smtClean="0">
                        <a:latin typeface="Cambria Math" panose="02040503050406030204" pitchFamily="18" charset="0"/>
                        <a:cs typeface="CMU Serif" panose="02000603000000000000" pitchFamily="2" charset="0"/>
                      </a:rPr>
                      <m:t>𝑒</m:t>
                    </m:r>
                    <m:r>
                      <m:rPr>
                        <m:nor/>
                      </m:rPr>
                      <a:rPr lang="en-US" altLang="zh-CN" sz="2400" dirty="0">
                        <a:latin typeface="CMU Serif" panose="02000603000000000000" pitchFamily="2" charset="0"/>
                        <a:cs typeface="CMU Serif" panose="02000603000000000000" pitchFamily="2" charset="0"/>
                      </a:rPr>
                      <m:t>-</m:t>
                    </m:r>
                    <m:r>
                      <a:rPr lang="en-US" altLang="zh-CN" sz="2400" b="0" i="1" smtClean="0">
                        <a:latin typeface="Cambria Math" panose="02040503050406030204" pitchFamily="18" charset="0"/>
                        <a:cs typeface="CMU Serif" panose="02000603000000000000" pitchFamily="2" charset="0"/>
                      </a:rPr>
                      <m:t>5</m:t>
                    </m:r>
                  </m:oMath>
                </a14:m>
                <a:endParaRPr lang="en-US" altLang="zh-CN" sz="2400" dirty="0">
                  <a:latin typeface="CMU Serif" panose="02000603000000000000" pitchFamily="2" charset="0"/>
                  <a:cs typeface="CMU Serif" panose="02000603000000000000" pitchFamily="2" charset="0"/>
                </a:endParaRPr>
              </a:p>
              <a:p>
                <a:pPr lvl="1"/>
                <a:endParaRPr lang="en-US" altLang="zh-CN" sz="2400" dirty="0">
                  <a:latin typeface="CMU Serif" panose="02000603000000000000" pitchFamily="2" charset="0"/>
                  <a:cs typeface="CMU Serif" panose="02000603000000000000" pitchFamily="2" charset="0"/>
                </a:endParaRPr>
              </a:p>
            </p:txBody>
          </p:sp>
        </mc:Choice>
        <mc:Fallback>
          <p:sp>
            <p:nvSpPr>
              <p:cNvPr id="7" name="文本框 6">
                <a:extLst>
                  <a:ext uri="{FF2B5EF4-FFF2-40B4-BE49-F238E27FC236}">
                    <a16:creationId xmlns:a16="http://schemas.microsoft.com/office/drawing/2014/main" id="{C7CA65B9-ABFC-1E4E-686B-237137F7AF4A}"/>
                  </a:ext>
                </a:extLst>
              </p:cNvPr>
              <p:cNvSpPr txBox="1">
                <a:spLocks noRot="1" noChangeAspect="1" noMove="1" noResize="1" noEditPoints="1" noAdjustHandles="1" noChangeArrowheads="1" noChangeShapeType="1" noTextEdit="1"/>
              </p:cNvSpPr>
              <p:nvPr/>
            </p:nvSpPr>
            <p:spPr>
              <a:xfrm>
                <a:off x="1524771" y="1149864"/>
                <a:ext cx="9142456" cy="5447645"/>
              </a:xfrm>
              <a:prstGeom prst="rect">
                <a:avLst/>
              </a:prstGeom>
              <a:blipFill>
                <a:blip r:embed="rId2"/>
                <a:stretch>
                  <a:fillRect l="-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706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4">
            <a:extLst>
              <a:ext uri="{FF2B5EF4-FFF2-40B4-BE49-F238E27FC236}">
                <a16:creationId xmlns:a16="http://schemas.microsoft.com/office/drawing/2014/main" id="{502E3F7B-EF46-A18F-8044-FFD01139DA31}"/>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Results</a:t>
            </a:r>
            <a:endParaRPr lang="zh-CN" altLang="en-US" dirty="0"/>
          </a:p>
        </p:txBody>
      </p:sp>
      <p:pic>
        <p:nvPicPr>
          <p:cNvPr id="4" name="LMS">
            <a:hlinkClick r:id="" action="ppaction://media"/>
            <a:extLst>
              <a:ext uri="{FF2B5EF4-FFF2-40B4-BE49-F238E27FC236}">
                <a16:creationId xmlns:a16="http://schemas.microsoft.com/office/drawing/2014/main" id="{149E6223-21A0-BDFA-3A58-DA10BE140EB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52384" y="1690818"/>
            <a:ext cx="609600" cy="609600"/>
          </a:xfrm>
          <a:prstGeom prst="rect">
            <a:avLst/>
          </a:prstGeom>
        </p:spPr>
      </p:pic>
      <p:pic>
        <p:nvPicPr>
          <p:cNvPr id="5" name="NLMS">
            <a:hlinkClick r:id="" action="ppaction://media"/>
            <a:extLst>
              <a:ext uri="{FF2B5EF4-FFF2-40B4-BE49-F238E27FC236}">
                <a16:creationId xmlns:a16="http://schemas.microsoft.com/office/drawing/2014/main" id="{704DD747-4119-C129-A392-73888F1474DA}"/>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52384" y="3124200"/>
            <a:ext cx="609600" cy="609600"/>
          </a:xfrm>
          <a:prstGeom prst="rect">
            <a:avLst/>
          </a:prstGeom>
        </p:spPr>
      </p:pic>
      <p:pic>
        <p:nvPicPr>
          <p:cNvPr id="6" name="RLS">
            <a:hlinkClick r:id="" action="ppaction://media"/>
            <a:extLst>
              <a:ext uri="{FF2B5EF4-FFF2-40B4-BE49-F238E27FC236}">
                <a16:creationId xmlns:a16="http://schemas.microsoft.com/office/drawing/2014/main" id="{0D9D07BA-2468-F275-7423-D596B156DE43}"/>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052384" y="4693508"/>
            <a:ext cx="609600" cy="609600"/>
          </a:xfrm>
          <a:prstGeom prst="rect">
            <a:avLst/>
          </a:prstGeom>
        </p:spPr>
      </p:pic>
      <p:pic>
        <p:nvPicPr>
          <p:cNvPr id="9" name="图片 8" descr="图形用户界面&#10;&#10;描述已自动生成">
            <a:extLst>
              <a:ext uri="{FF2B5EF4-FFF2-40B4-BE49-F238E27FC236}">
                <a16:creationId xmlns:a16="http://schemas.microsoft.com/office/drawing/2014/main" id="{FB342899-AB2C-F99A-5CA0-B77496D69711}"/>
              </a:ext>
            </a:extLst>
          </p:cNvPr>
          <p:cNvPicPr>
            <a:picLocks noChangeAspect="1"/>
          </p:cNvPicPr>
          <p:nvPr/>
        </p:nvPicPr>
        <p:blipFill>
          <a:blip r:embed="rId9"/>
          <a:stretch>
            <a:fillRect/>
          </a:stretch>
        </p:blipFill>
        <p:spPr>
          <a:xfrm>
            <a:off x="1711876" y="960196"/>
            <a:ext cx="10480124" cy="5239507"/>
          </a:xfrm>
          <a:prstGeom prst="rect">
            <a:avLst/>
          </a:prstGeom>
        </p:spPr>
      </p:pic>
    </p:spTree>
    <p:extLst>
      <p:ext uri="{BB962C8B-B14F-4D97-AF65-F5344CB8AC3E}">
        <p14:creationId xmlns:p14="http://schemas.microsoft.com/office/powerpoint/2010/main" val="17722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9494ACCB-BCEE-8D04-1F92-15FD20FB0250}"/>
              </a:ext>
            </a:extLst>
          </p:cNvPr>
          <p:cNvPicPr>
            <a:picLocks noChangeAspect="1"/>
          </p:cNvPicPr>
          <p:nvPr/>
        </p:nvPicPr>
        <p:blipFill>
          <a:blip r:embed="rId2"/>
          <a:stretch>
            <a:fillRect/>
          </a:stretch>
        </p:blipFill>
        <p:spPr>
          <a:xfrm>
            <a:off x="1119759" y="829860"/>
            <a:ext cx="9952481" cy="5898394"/>
          </a:xfrm>
          <a:prstGeom prst="rect">
            <a:avLst/>
          </a:prstGeom>
        </p:spPr>
      </p:pic>
      <p:sp>
        <p:nvSpPr>
          <p:cNvPr id="6" name="标题 4">
            <a:extLst>
              <a:ext uri="{FF2B5EF4-FFF2-40B4-BE49-F238E27FC236}">
                <a16:creationId xmlns:a16="http://schemas.microsoft.com/office/drawing/2014/main" id="{33D3B6FB-360D-50EA-01CB-08DB26E330AB}"/>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Results</a:t>
            </a:r>
            <a:endParaRPr lang="zh-CN" altLang="en-US" dirty="0"/>
          </a:p>
        </p:txBody>
      </p:sp>
    </p:spTree>
    <p:extLst>
      <p:ext uri="{BB962C8B-B14F-4D97-AF65-F5344CB8AC3E}">
        <p14:creationId xmlns:p14="http://schemas.microsoft.com/office/powerpoint/2010/main" val="93364477"/>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TotalTime>
  <Words>253</Words>
  <Application>Microsoft Office PowerPoint</Application>
  <PresentationFormat>宽屏</PresentationFormat>
  <Paragraphs>43</Paragraphs>
  <Slides>8</Slides>
  <Notes>0</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Arial</vt:lpstr>
      <vt:lpstr>Wingdings</vt:lpstr>
      <vt:lpstr>Figtree</vt:lpstr>
      <vt:lpstr>CMU Serif</vt:lpstr>
      <vt:lpstr>Calibri</vt:lpstr>
      <vt:lpstr>Cambria Math</vt:lpstr>
      <vt:lpstr>Office-tema</vt:lpstr>
      <vt:lpstr>EQ2401 Adaptive Signal Processing Project 2</vt:lpstr>
      <vt:lpstr>Project Description</vt:lpstr>
      <vt:lpstr>Adaptive Line Enhancer</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Ziyue Yang</dc:creator>
  <cp:lastModifiedBy>Ziyue Yang</cp:lastModifiedBy>
  <cp:revision>3</cp:revision>
  <dcterms:created xsi:type="dcterms:W3CDTF">2024-02-01T11:01:35Z</dcterms:created>
  <dcterms:modified xsi:type="dcterms:W3CDTF">2024-02-23T08:32:22Z</dcterms:modified>
</cp:coreProperties>
</file>